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302" r:id="rId2"/>
    <p:sldId id="269" r:id="rId3"/>
    <p:sldId id="378" r:id="rId4"/>
    <p:sldId id="383" r:id="rId5"/>
    <p:sldId id="384" r:id="rId6"/>
    <p:sldId id="379" r:id="rId7"/>
    <p:sldId id="382" r:id="rId8"/>
    <p:sldId id="380" r:id="rId9"/>
    <p:sldId id="381" r:id="rId10"/>
    <p:sldId id="376" r:id="rId11"/>
    <p:sldId id="395" r:id="rId12"/>
    <p:sldId id="386" r:id="rId13"/>
    <p:sldId id="397" r:id="rId14"/>
    <p:sldId id="387" r:id="rId15"/>
    <p:sldId id="396" r:id="rId16"/>
    <p:sldId id="388" r:id="rId17"/>
    <p:sldId id="398" r:id="rId18"/>
    <p:sldId id="389" r:id="rId19"/>
    <p:sldId id="399" r:id="rId20"/>
    <p:sldId id="390" r:id="rId21"/>
    <p:sldId id="393" r:id="rId22"/>
    <p:sldId id="394" r:id="rId23"/>
    <p:sldId id="377" r:id="rId24"/>
    <p:sldId id="392" r:id="rId25"/>
    <p:sldId id="391" r:id="rId26"/>
    <p:sldId id="37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224" autoAdjust="0"/>
  </p:normalViewPr>
  <p:slideViewPr>
    <p:cSldViewPr showGuides="1">
      <p:cViewPr varScale="1">
        <p:scale>
          <a:sx n="71" d="100"/>
          <a:sy n="71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90CF9-0B42-46AE-AF4B-E8CAA133BA5E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2AC0-56EE-4F5F-A6E5-81325FBC9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5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A6001-19D3-334B-9E8C-564AF1BD77F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13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604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55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26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7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5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26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737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18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5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2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0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4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8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7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21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72AC0-56EE-4F5F-A6E5-81325FBC975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76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00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6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21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7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64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01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3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72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88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7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07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2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94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66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09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9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79ECC8-9FAF-42C0-AE29-B5CA77A989C4}" type="datetimeFigureOut">
              <a:rPr lang="pt-BR" smtClean="0"/>
              <a:t>19/10/2017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B1F24D-A1CB-40CD-8A37-4418BEF2DF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04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DSC0686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55519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332656"/>
            <a:ext cx="8370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ÁGUA   ( e OU x?)</a:t>
            </a:r>
          </a:p>
          <a:p>
            <a:pPr algn="ctr"/>
            <a:r>
              <a:rPr lang="pt-BR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DESENVOLVIMENTO(?) SOCIOECONOMICO</a:t>
            </a:r>
            <a:endParaRPr lang="pt-BR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3140968"/>
            <a:ext cx="7848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Geóloga  </a:t>
            </a:r>
            <a:r>
              <a:rPr lang="pt-BR" dirty="0" err="1" smtClean="0"/>
              <a:t>Profª</a:t>
            </a:r>
            <a:r>
              <a:rPr lang="pt-BR" dirty="0" smtClean="0"/>
              <a:t> </a:t>
            </a:r>
            <a:r>
              <a:rPr lang="pt-BR" dirty="0" err="1" smtClean="0"/>
              <a:t>Drª</a:t>
            </a:r>
            <a:r>
              <a:rPr lang="pt-BR" dirty="0" smtClean="0"/>
              <a:t> </a:t>
            </a:r>
            <a:r>
              <a:rPr lang="pt-BR" dirty="0" err="1" smtClean="0"/>
              <a:t>Marjorie</a:t>
            </a:r>
            <a:r>
              <a:rPr lang="pt-BR" dirty="0" smtClean="0"/>
              <a:t> </a:t>
            </a:r>
            <a:r>
              <a:rPr lang="pt-BR" dirty="0" err="1" smtClean="0"/>
              <a:t>Csekö</a:t>
            </a:r>
            <a:r>
              <a:rPr lang="pt-BR" dirty="0" smtClean="0"/>
              <a:t> Nolasco</a:t>
            </a:r>
          </a:p>
          <a:p>
            <a:pPr algn="r"/>
            <a:r>
              <a:rPr lang="pt-BR" dirty="0" smtClean="0"/>
              <a:t>Universidade Estadual de Feira de Santana </a:t>
            </a:r>
          </a:p>
          <a:p>
            <a:pPr algn="r"/>
            <a:r>
              <a:rPr lang="pt-BR" dirty="0" smtClean="0"/>
              <a:t>Programa de </a:t>
            </a:r>
            <a:r>
              <a:rPr lang="pt-BR" dirty="0" err="1" smtClean="0"/>
              <a:t>Pos-Graduação</a:t>
            </a:r>
            <a:r>
              <a:rPr lang="pt-BR" dirty="0" smtClean="0"/>
              <a:t> em Modelagem em Ciências de Terra e do Ambiente</a:t>
            </a:r>
          </a:p>
          <a:p>
            <a:pPr algn="r"/>
            <a:r>
              <a:rPr lang="pt-BR" dirty="0" smtClean="0"/>
              <a:t>Campus Avançado da Chapada Diamantina – CACD</a:t>
            </a:r>
          </a:p>
          <a:p>
            <a:pPr algn="r"/>
            <a:r>
              <a:rPr lang="pt-BR" dirty="0" smtClean="0"/>
              <a:t>Conselheira pela Associação Baiana de Geólogos no </a:t>
            </a:r>
            <a:r>
              <a:rPr lang="pt-BR" dirty="0" err="1" smtClean="0"/>
              <a:t>CREA-Ba</a:t>
            </a: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30621" y="2204864"/>
            <a:ext cx="848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VI Reunião Preparatória para o Fórum Mundial da </a:t>
            </a:r>
            <a:r>
              <a:rPr lang="pt-BR" sz="2400" b="1" dirty="0" smtClean="0"/>
              <a:t>Água</a:t>
            </a:r>
          </a:p>
          <a:p>
            <a:pPr algn="ctr"/>
            <a:r>
              <a:rPr lang="pt-BR" sz="2400" b="1" dirty="0" smtClean="0"/>
              <a:t>Juazeiro -Ba</a:t>
            </a:r>
            <a:endParaRPr lang="pt-BR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52652"/>
            <a:ext cx="648071" cy="8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Espaço Reservado para Conteúdo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0"/>
          <a:stretch/>
        </p:blipFill>
        <p:spPr>
          <a:xfrm>
            <a:off x="2904327" y="5733256"/>
            <a:ext cx="3297354" cy="93610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8963" y="6040759"/>
            <a:ext cx="1098029" cy="6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60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7183">
              <a:srgbClr val="3292BB"/>
            </a:gs>
            <a:gs pos="86000">
              <a:schemeClr val="bg2">
                <a:shade val="96000"/>
                <a:satMod val="120000"/>
                <a:lumMod val="90000"/>
              </a:schemeClr>
            </a:gs>
            <a:gs pos="5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4" y="1722288"/>
            <a:ext cx="9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r>
              <a:rPr lang="pt-BR" sz="2400" dirty="0" smtClean="0"/>
              <a:t>       ASA – 1.150.000 de cisternas, a liberação do Nordeste 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	</a:t>
            </a:r>
            <a:r>
              <a:rPr lang="pt-BR" sz="2400" dirty="0" smtClean="0"/>
              <a:t>pelo </a:t>
            </a:r>
            <a:r>
              <a:rPr lang="pt-BR" sz="2400" dirty="0" smtClean="0"/>
              <a:t>NE</a:t>
            </a:r>
          </a:p>
          <a:p>
            <a:pPr lvl="1"/>
            <a:r>
              <a:rPr lang="pt-BR" sz="2400" dirty="0" smtClean="0"/>
              <a:t>		Premio Mundial: 2° Melhor Projeto de </a:t>
            </a:r>
          </a:p>
          <a:p>
            <a:pPr lvl="8"/>
            <a:r>
              <a:rPr lang="pt-BR" sz="2400" dirty="0"/>
              <a:t> </a:t>
            </a:r>
            <a:r>
              <a:rPr lang="pt-BR" sz="2400" dirty="0" smtClean="0"/>
              <a:t>      </a:t>
            </a:r>
            <a:r>
              <a:rPr lang="pt-BR" sz="2400" dirty="0" smtClean="0"/>
              <a:t>Combate a desertificação 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A </a:t>
            </a:r>
            <a:r>
              <a:rPr lang="pt-BR" sz="2400" dirty="0" smtClean="0"/>
              <a:t>construção de conhecimentos compartilhados</a:t>
            </a:r>
            <a:r>
              <a:rPr lang="pt-BR" sz="2400" dirty="0"/>
              <a:t>	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As Místicas </a:t>
            </a:r>
            <a:r>
              <a:rPr lang="pt-BR" sz="2400" dirty="0" smtClean="0"/>
              <a:t>da água, do fazer, da agricultura familiar </a:t>
            </a:r>
            <a:r>
              <a:rPr lang="pt-BR" sz="2400" dirty="0" smtClean="0"/>
              <a:t>revisitada – construindo resistência e resiliência</a:t>
            </a:r>
            <a:endParaRPr lang="pt-BR" sz="2400" dirty="0" smtClean="0"/>
          </a:p>
          <a:p>
            <a:pPr lvl="1"/>
            <a:endParaRPr lang="pt-BR" sz="24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-3520" y="188640"/>
            <a:ext cx="9138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Agua </a:t>
            </a:r>
            <a:r>
              <a:rPr lang="pt-BR" sz="3200" b="1" dirty="0" smtClean="0">
                <a:solidFill>
                  <a:schemeClr val="bg1"/>
                </a:solidFill>
              </a:rPr>
              <a:t>no </a:t>
            </a:r>
            <a:r>
              <a:rPr lang="pt-BR" sz="3200" b="1" dirty="0" err="1" smtClean="0">
                <a:solidFill>
                  <a:schemeClr val="bg1"/>
                </a:solidFill>
              </a:rPr>
              <a:t>Semi</a:t>
            </a:r>
            <a:r>
              <a:rPr lang="pt-BR" sz="3200" b="1" dirty="0" smtClean="0">
                <a:solidFill>
                  <a:schemeClr val="bg1"/>
                </a:solidFill>
              </a:rPr>
              <a:t>–árido</a:t>
            </a:r>
            <a:r>
              <a:rPr lang="pt-BR" sz="3200" b="1" dirty="0">
                <a:solidFill>
                  <a:schemeClr val="bg1"/>
                </a:solidFill>
              </a:rPr>
              <a:t>: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as </a:t>
            </a:r>
            <a:r>
              <a:rPr lang="pt-BR" sz="3200" b="1" dirty="0">
                <a:solidFill>
                  <a:schemeClr val="bg1"/>
                </a:solidFill>
              </a:rPr>
              <a:t>experiências de convivência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6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7183">
              <a:srgbClr val="3292BB"/>
            </a:gs>
            <a:gs pos="86000">
              <a:schemeClr val="bg2">
                <a:shade val="96000"/>
                <a:satMod val="120000"/>
                <a:lumMod val="90000"/>
              </a:schemeClr>
            </a:gs>
            <a:gs pos="5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4" y="1308824"/>
            <a:ext cx="9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1"/>
            <a:r>
              <a:rPr lang="pt-BR" sz="2400" dirty="0" smtClean="0"/>
              <a:t>MOC </a:t>
            </a:r>
            <a:r>
              <a:rPr lang="pt-BR" sz="2400" dirty="0" smtClean="0"/>
              <a:t>– 50 anos</a:t>
            </a:r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-3520" y="188640"/>
            <a:ext cx="9138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Agua </a:t>
            </a:r>
            <a:r>
              <a:rPr lang="pt-BR" sz="3200" b="1" dirty="0" smtClean="0">
                <a:solidFill>
                  <a:schemeClr val="bg1"/>
                </a:solidFill>
              </a:rPr>
              <a:t>no </a:t>
            </a:r>
            <a:r>
              <a:rPr lang="pt-BR" sz="3200" b="1" dirty="0" err="1" smtClean="0">
                <a:solidFill>
                  <a:schemeClr val="bg1"/>
                </a:solidFill>
              </a:rPr>
              <a:t>Semi</a:t>
            </a:r>
            <a:r>
              <a:rPr lang="pt-BR" sz="3200" b="1" dirty="0" smtClean="0">
                <a:solidFill>
                  <a:schemeClr val="bg1"/>
                </a:solidFill>
              </a:rPr>
              <a:t>–árido</a:t>
            </a:r>
            <a:r>
              <a:rPr lang="pt-BR" sz="3200" b="1" dirty="0">
                <a:solidFill>
                  <a:schemeClr val="bg1"/>
                </a:solidFill>
              </a:rPr>
              <a:t>: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as </a:t>
            </a:r>
            <a:r>
              <a:rPr lang="pt-BR" sz="3200" b="1" dirty="0">
                <a:solidFill>
                  <a:schemeClr val="bg1"/>
                </a:solidFill>
              </a:rPr>
              <a:t>experiências de convivência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12" y="2348880"/>
            <a:ext cx="9144000" cy="229968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49556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/>
              <a:t>Produzir </a:t>
            </a:r>
            <a:r>
              <a:rPr lang="pt-BR" sz="2400" dirty="0" smtClean="0"/>
              <a:t>água – diversas experiências catingueiras: aguadas, aguadas com pedras, </a:t>
            </a:r>
            <a:r>
              <a:rPr lang="pt-BR" sz="2400" dirty="0" err="1" smtClean="0"/>
              <a:t>plasticos</a:t>
            </a:r>
            <a:endParaRPr lang="pt-BR" sz="2400" dirty="0" smtClean="0"/>
          </a:p>
          <a:p>
            <a:pPr lvl="1"/>
            <a:r>
              <a:rPr lang="pt-BR" sz="2400" dirty="0" smtClean="0"/>
              <a:t>Reconstrução </a:t>
            </a:r>
            <a:r>
              <a:rPr lang="pt-BR" sz="2400" dirty="0"/>
              <a:t>de aquíferos </a:t>
            </a:r>
            <a:endParaRPr lang="pt-BR" sz="2400" dirty="0" smtClean="0"/>
          </a:p>
          <a:p>
            <a:pPr lvl="1"/>
            <a:r>
              <a:rPr lang="pt-BR" sz="2400" dirty="0" smtClean="0"/>
              <a:t>Semeando </a:t>
            </a:r>
            <a:r>
              <a:rPr lang="pt-BR" sz="2400" dirty="0"/>
              <a:t>água no Paraguaçu</a:t>
            </a:r>
          </a:p>
        </p:txBody>
      </p:sp>
    </p:spTree>
    <p:extLst>
      <p:ext uri="{BB962C8B-B14F-4D97-AF65-F5344CB8AC3E}">
        <p14:creationId xmlns:p14="http://schemas.microsoft.com/office/powerpoint/2010/main" val="14593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55000">
              <a:srgbClr val="2E8CB7"/>
            </a:gs>
            <a:gs pos="38000">
              <a:srgbClr val="48AFD2"/>
            </a:gs>
            <a:gs pos="6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512" y="1406381"/>
            <a:ext cx="9171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1"/>
            <a:r>
              <a:rPr lang="pt-BR" sz="2400" dirty="0" smtClean="0"/>
              <a:t>Mineração - </a:t>
            </a:r>
            <a:r>
              <a:rPr lang="pt-BR" sz="2400" dirty="0" smtClean="0"/>
              <a:t>Garimpo </a:t>
            </a:r>
            <a:r>
              <a:rPr lang="pt-BR" sz="2400" dirty="0" smtClean="0"/>
              <a:t>– reconstrução da </a:t>
            </a:r>
            <a:r>
              <a:rPr lang="pt-BR" sz="2400" dirty="0" smtClean="0"/>
              <a:t>estrutura do aquífero. 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Doando agua para o Paraguaçu – frentes de trabalho – projeto piloto UEFS/PNCD, em busca de apoios técnico e financiamentos.</a:t>
            </a:r>
          </a:p>
          <a:p>
            <a:pPr lvl="1"/>
            <a:endParaRPr lang="pt-BR" sz="2400" dirty="0"/>
          </a:p>
          <a:p>
            <a:pPr lvl="3" algn="r"/>
            <a:r>
              <a:rPr lang="pt-BR" sz="2400" b="1" dirty="0" smtClean="0">
                <a:solidFill>
                  <a:schemeClr val="bg1"/>
                </a:solidFill>
              </a:rPr>
              <a:t>Projeto PRODUZIR </a:t>
            </a:r>
            <a:r>
              <a:rPr lang="pt-BR" sz="2400" b="1" dirty="0">
                <a:solidFill>
                  <a:schemeClr val="bg1"/>
                </a:solidFill>
              </a:rPr>
              <a:t>AGUA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lvl="1"/>
            <a:r>
              <a:rPr lang="pt-BR" sz="2400" dirty="0" err="1" smtClean="0"/>
              <a:t>Repreenchimento</a:t>
            </a:r>
            <a:r>
              <a:rPr lang="pt-BR" sz="2400" dirty="0" smtClean="0"/>
              <a:t> </a:t>
            </a:r>
            <a:r>
              <a:rPr lang="pt-BR" sz="2400" dirty="0" smtClean="0"/>
              <a:t>de fraturas esvaziadas - </a:t>
            </a:r>
            <a:r>
              <a:rPr lang="pt-BR" sz="2400" dirty="0" smtClean="0"/>
              <a:t>frente </a:t>
            </a:r>
            <a:r>
              <a:rPr lang="pt-BR" sz="2400" dirty="0"/>
              <a:t>de recomposição de </a:t>
            </a:r>
            <a:r>
              <a:rPr lang="pt-BR" sz="2400" dirty="0" smtClean="0"/>
              <a:t>aquíferos. Abrangência possível :  </a:t>
            </a:r>
            <a:r>
              <a:rPr lang="pt-BR" sz="2400" dirty="0"/>
              <a:t>Serra do Espinhaço – MG - BA</a:t>
            </a:r>
          </a:p>
          <a:p>
            <a:pPr lvl="1"/>
            <a:r>
              <a:rPr lang="pt-BR" sz="2400" dirty="0"/>
              <a:t>Bacias do São Francisco e Paraguaçu</a:t>
            </a:r>
          </a:p>
          <a:p>
            <a:pPr lvl="1"/>
            <a:endParaRPr lang="pt-BR" sz="24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-3520" y="44624"/>
            <a:ext cx="913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Agua e usos para o desenvolvimento </a:t>
            </a:r>
            <a:r>
              <a:rPr lang="pt-BR" sz="3200" b="1" dirty="0" smtClean="0">
                <a:solidFill>
                  <a:schemeClr val="bg1"/>
                </a:solidFill>
              </a:rPr>
              <a:t>socioeconômico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AGUA </a:t>
            </a:r>
            <a:r>
              <a:rPr lang="pt-BR" sz="3200" b="1" dirty="0" smtClean="0">
                <a:solidFill>
                  <a:schemeClr val="bg1"/>
                </a:solidFill>
              </a:rPr>
              <a:t>para TODOS ???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1" y="-10834"/>
            <a:ext cx="4230477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05" y="82171"/>
            <a:ext cx="4093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512" y="1253073"/>
            <a:ext cx="91717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1"/>
            <a:r>
              <a:rPr lang="pt-BR" sz="2400" dirty="0" smtClean="0"/>
              <a:t>Urbano </a:t>
            </a:r>
            <a:r>
              <a:rPr lang="pt-BR" sz="2400" dirty="0" smtClean="0"/>
              <a:t>como fazer?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O </a:t>
            </a:r>
            <a:r>
              <a:rPr lang="pt-BR" sz="2400" dirty="0" smtClean="0"/>
              <a:t>trabalho de base na cidade, a organização urbana</a:t>
            </a:r>
          </a:p>
          <a:p>
            <a:pPr lvl="1"/>
            <a:r>
              <a:rPr lang="pt-BR" sz="2400" dirty="0"/>
              <a:t>	</a:t>
            </a:r>
            <a:r>
              <a:rPr lang="pt-BR" sz="2400" dirty="0" smtClean="0"/>
              <a:t>Reciclar, reusar, reduzir, limpar e </a:t>
            </a:r>
            <a:r>
              <a:rPr lang="pt-BR" sz="2400" dirty="0" err="1" smtClean="0"/>
              <a:t>ciclar</a:t>
            </a:r>
            <a:r>
              <a:rPr lang="pt-BR" sz="2400" dirty="0" smtClean="0"/>
              <a:t>.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/>
              <a:t>A água e os materiais de </a:t>
            </a:r>
            <a:r>
              <a:rPr lang="pt-BR" sz="2400" dirty="0" smtClean="0"/>
              <a:t>construção – os riscos ao aquífero...</a:t>
            </a:r>
            <a:endParaRPr lang="pt-BR" sz="2400" dirty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Juazeiro </a:t>
            </a:r>
            <a:r>
              <a:rPr lang="pt-BR" sz="2400" dirty="0" smtClean="0"/>
              <a:t>e Petrolina – produzir ou beber</a:t>
            </a:r>
            <a:r>
              <a:rPr lang="pt-BR" sz="2400" dirty="0" smtClean="0"/>
              <a:t>?  </a:t>
            </a:r>
          </a:p>
          <a:p>
            <a:pPr lvl="1"/>
            <a:r>
              <a:rPr lang="pt-BR" sz="2400" dirty="0" smtClean="0"/>
              <a:t>RIO </a:t>
            </a:r>
            <a:r>
              <a:rPr lang="pt-BR" sz="2400" dirty="0" smtClean="0"/>
              <a:t>UTINGA – o conflito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São </a:t>
            </a:r>
            <a:r>
              <a:rPr lang="pt-BR" sz="2400" dirty="0" smtClean="0"/>
              <a:t>Paulo – Brasília – outras cidades: de onde vem </a:t>
            </a:r>
            <a:r>
              <a:rPr lang="pt-BR" sz="2400" dirty="0" smtClean="0"/>
              <a:t>a água? EDUCAÇAO</a:t>
            </a:r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-3520" y="44624"/>
            <a:ext cx="913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Agua e usos para o desenvolvimento </a:t>
            </a:r>
            <a:r>
              <a:rPr lang="pt-BR" sz="3200" b="1" dirty="0" smtClean="0">
                <a:solidFill>
                  <a:schemeClr val="bg1"/>
                </a:solidFill>
              </a:rPr>
              <a:t>socioeconômico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AGUA </a:t>
            </a:r>
            <a:r>
              <a:rPr lang="pt-BR" sz="3200" b="1" dirty="0" smtClean="0">
                <a:solidFill>
                  <a:schemeClr val="bg1"/>
                </a:solidFill>
              </a:rPr>
              <a:t>para TODOS ???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93"/>
            <a:ext cx="3608690" cy="2551911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4521" t="24877" r="28908" b="4248"/>
          <a:stretch/>
        </p:blipFill>
        <p:spPr>
          <a:xfrm>
            <a:off x="4069232" y="1226060"/>
            <a:ext cx="5074768" cy="56020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032" y="-111224"/>
            <a:ext cx="4254624" cy="1524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Porta do Semiárido E</a:t>
            </a:r>
            <a:br>
              <a:rPr lang="pt-BR" sz="2400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Circulo das águas?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6512" y="2636912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400" dirty="0"/>
              <a:t>Feira de Santana </a:t>
            </a:r>
            <a:endParaRPr lang="pt-BR" sz="2400" dirty="0" smtClean="0"/>
          </a:p>
          <a:p>
            <a:pPr lvl="1"/>
            <a:r>
              <a:rPr lang="pt-BR" sz="2400" dirty="0" smtClean="0"/>
              <a:t>52 </a:t>
            </a:r>
            <a:r>
              <a:rPr lang="pt-BR" sz="2400" dirty="0"/>
              <a:t>lagoas  </a:t>
            </a:r>
            <a:r>
              <a:rPr lang="pt-BR" sz="2400" dirty="0" smtClean="0"/>
              <a:t> (1997)</a:t>
            </a:r>
          </a:p>
          <a:p>
            <a:pPr lvl="1"/>
            <a:r>
              <a:rPr lang="pt-BR" sz="2400" dirty="0" smtClean="0"/>
              <a:t>10 protegidas </a:t>
            </a:r>
          </a:p>
          <a:p>
            <a:pPr lvl="1"/>
            <a:r>
              <a:rPr lang="pt-BR" sz="2400" dirty="0" smtClean="0"/>
              <a:t>(1ª lei ambiental municipal do Brasil)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Hoje:</a:t>
            </a:r>
          </a:p>
          <a:p>
            <a:pPr lvl="1"/>
            <a:r>
              <a:rPr lang="pt-BR" sz="2400" dirty="0" smtClean="0"/>
              <a:t>10 lagoas aterradas ou </a:t>
            </a:r>
          </a:p>
          <a:p>
            <a:pPr lvl="1"/>
            <a:r>
              <a:rPr lang="pt-BR" sz="2400" dirty="0" smtClean="0"/>
              <a:t>Em processo de eutrofização</a:t>
            </a:r>
            <a:endParaRPr lang="pt-BR" sz="2400" dirty="0"/>
          </a:p>
          <a:p>
            <a:pPr lvl="1"/>
            <a:r>
              <a:rPr lang="pt-BR" sz="2400" dirty="0" smtClean="0"/>
              <a:t>700 mil habitantes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07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512" y="2388944"/>
            <a:ext cx="9171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1"/>
            <a:r>
              <a:rPr lang="pt-BR" sz="2400" dirty="0" smtClean="0"/>
              <a:t>Industria e Mineração </a:t>
            </a:r>
            <a:r>
              <a:rPr lang="pt-BR" sz="2400" dirty="0" smtClean="0"/>
              <a:t>– a necessidade e a água: areia, carro elétrico, </a:t>
            </a:r>
            <a:r>
              <a:rPr lang="pt-BR" sz="2400" dirty="0" smtClean="0"/>
              <a:t>talheres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/>
              <a:t>	</a:t>
            </a:r>
            <a:r>
              <a:rPr lang="pt-BR" sz="2400" dirty="0" smtClean="0"/>
              <a:t>Responsabilidade </a:t>
            </a:r>
            <a:r>
              <a:rPr lang="pt-BR" sz="2400" dirty="0" smtClean="0"/>
              <a:t>com a </a:t>
            </a:r>
            <a:r>
              <a:rPr lang="pt-BR" sz="2400" dirty="0" smtClean="0"/>
              <a:t>água.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O </a:t>
            </a:r>
            <a:r>
              <a:rPr lang="pt-BR" sz="2400" dirty="0" smtClean="0"/>
              <a:t>contraste Mariana, </a:t>
            </a:r>
            <a:r>
              <a:rPr lang="pt-BR" sz="2400" dirty="0" err="1" smtClean="0"/>
              <a:t>PNCrostas</a:t>
            </a:r>
            <a:r>
              <a:rPr lang="pt-BR" sz="2400" dirty="0" smtClean="0"/>
              <a:t> Ferruginosas </a:t>
            </a:r>
            <a:endParaRPr lang="pt-BR" sz="2400" dirty="0"/>
          </a:p>
          <a:p>
            <a:pPr lvl="5"/>
            <a:endParaRPr lang="pt-BR" sz="2400" dirty="0" smtClean="0"/>
          </a:p>
          <a:p>
            <a:pPr lvl="1"/>
            <a:r>
              <a:rPr lang="pt-BR" sz="2400" dirty="0"/>
              <a:t>	</a:t>
            </a:r>
            <a:endParaRPr lang="pt-BR" sz="24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-3520" y="131148"/>
            <a:ext cx="913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Agua e usos para o desenvolvimento </a:t>
            </a:r>
            <a:r>
              <a:rPr lang="pt-BR" sz="3200" b="1" dirty="0" smtClean="0">
                <a:solidFill>
                  <a:schemeClr val="bg1"/>
                </a:solidFill>
              </a:rPr>
              <a:t>socioeconômico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AGUA </a:t>
            </a:r>
            <a:r>
              <a:rPr lang="pt-BR" sz="3200" b="1" dirty="0" smtClean="0">
                <a:solidFill>
                  <a:schemeClr val="bg1"/>
                </a:solidFill>
              </a:rPr>
              <a:t>para TODOS ???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6533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m para Imagem de satelite Mineração Caraj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Imagem de satelite Mineração Carajas"/>
          <p:cNvSpPr>
            <a:spLocks noChangeAspect="1" noChangeArrowheads="1"/>
          </p:cNvSpPr>
          <p:nvPr/>
        </p:nvSpPr>
        <p:spPr bwMode="auto">
          <a:xfrm>
            <a:off x="-2340768" y="15875"/>
            <a:ext cx="6084292" cy="60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m relacionada"/>
          <p:cNvSpPr>
            <a:spLocks noChangeAspect="1" noChangeArrowheads="1"/>
          </p:cNvSpPr>
          <p:nvPr/>
        </p:nvSpPr>
        <p:spPr bwMode="auto">
          <a:xfrm>
            <a:off x="-234076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 descr="Resultado de imagem para Imagem de satelite Mineração Caraj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74" y="260648"/>
            <a:ext cx="4411126" cy="31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m para Imagem de satelite Mineração Caraj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m para Imagem de satelite Mineração Caraj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95" y="507774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63176" y="6165304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BANDIDOS E MOCINHOS.....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520" y="44624"/>
            <a:ext cx="913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Agua e usos para o desenvolvimento </a:t>
            </a:r>
            <a:r>
              <a:rPr lang="pt-BR" sz="3200" b="1" dirty="0" smtClean="0">
                <a:solidFill>
                  <a:schemeClr val="bg1"/>
                </a:solidFill>
              </a:rPr>
              <a:t>socioeconômico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AGUA </a:t>
            </a:r>
            <a:r>
              <a:rPr lang="pt-BR" sz="3200" b="1" dirty="0" smtClean="0">
                <a:solidFill>
                  <a:schemeClr val="bg1"/>
                </a:solidFill>
              </a:rPr>
              <a:t>para TODOS ???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36512" y="2388944"/>
            <a:ext cx="9171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1"/>
            <a:r>
              <a:rPr lang="pt-BR" sz="2400" dirty="0" smtClean="0"/>
              <a:t>Industria </a:t>
            </a:r>
            <a:r>
              <a:rPr lang="pt-BR" sz="2400" dirty="0" err="1" smtClean="0"/>
              <a:t>Agropecuaria</a:t>
            </a:r>
            <a:r>
              <a:rPr lang="pt-BR" sz="2400" dirty="0" smtClean="0"/>
              <a:t> – a necessidade e a água: produzir alimentos!  PARA QUE, PARA QUEM !!!!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/>
              <a:t>	</a:t>
            </a:r>
            <a:r>
              <a:rPr lang="pt-BR" sz="2400" dirty="0" smtClean="0"/>
              <a:t>Responsabilidade </a:t>
            </a:r>
            <a:r>
              <a:rPr lang="pt-BR" sz="2400" dirty="0" smtClean="0"/>
              <a:t>com a </a:t>
            </a:r>
            <a:r>
              <a:rPr lang="pt-BR" sz="2400" dirty="0" smtClean="0"/>
              <a:t>água.</a:t>
            </a:r>
          </a:p>
          <a:p>
            <a:pPr lvl="1"/>
            <a:endParaRPr lang="pt-BR" sz="2400" dirty="0"/>
          </a:p>
          <a:p>
            <a:pPr lvl="5"/>
            <a:r>
              <a:rPr lang="pt-BR" sz="2400" dirty="0" smtClean="0"/>
              <a:t>Agricultura Familiar (pro-</a:t>
            </a:r>
            <a:r>
              <a:rPr lang="pt-BR" sz="2400" dirty="0" err="1" smtClean="0"/>
              <a:t>urbis</a:t>
            </a:r>
            <a:r>
              <a:rPr lang="pt-BR" sz="2400" dirty="0" smtClean="0"/>
              <a:t>) – agricultura industrial de grande escala..... </a:t>
            </a:r>
          </a:p>
          <a:p>
            <a:pPr lvl="5"/>
            <a:endParaRPr lang="pt-BR" sz="2400" dirty="0"/>
          </a:p>
          <a:p>
            <a:pPr lvl="5"/>
            <a:r>
              <a:rPr lang="pt-BR" sz="2400" dirty="0" smtClean="0"/>
              <a:t>O AGRO É POP?????</a:t>
            </a:r>
            <a:endParaRPr lang="pt-BR" sz="2400" dirty="0" smtClean="0"/>
          </a:p>
          <a:p>
            <a:pPr lvl="1"/>
            <a:r>
              <a:rPr lang="pt-BR" sz="2400" dirty="0"/>
              <a:t>	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5371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Imagem de satelite juazeiro e petr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" y="-27384"/>
            <a:ext cx="4593170" cy="32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Imagem de satelite juazeiro e petro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536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Rio Utinga , bahia imag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" y="3414192"/>
            <a:ext cx="4583625" cy="30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m para Rio Utinga , bahia imag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14" y="310942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Rio Utinga , bahia imag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64" y="409830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m para Rio Utinga , bahia image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14" y="493376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25000" r="7941"/>
          <a:stretch/>
        </p:blipFill>
        <p:spPr>
          <a:xfrm>
            <a:off x="5216" y="0"/>
            <a:ext cx="9144000" cy="690717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1457" y="97465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Índice</a:t>
            </a:r>
            <a:endParaRPr lang="pt-BR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3903" y="860514"/>
            <a:ext cx="81785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000" dirty="0" err="1" smtClean="0"/>
              <a:t>Geodiversidade</a:t>
            </a:r>
            <a:r>
              <a:rPr lang="pt-BR" sz="2000" dirty="0" smtClean="0"/>
              <a:t> -  o suporte, o serviço ecossistêmico</a:t>
            </a:r>
          </a:p>
          <a:p>
            <a:pPr marL="457200" indent="-457200">
              <a:buAutoNum type="arabicPeriod"/>
            </a:pPr>
            <a:r>
              <a:rPr lang="pt-BR" sz="2000" dirty="0" smtClean="0"/>
              <a:t>Crise Sistêmica – Planetária – Água</a:t>
            </a:r>
          </a:p>
          <a:p>
            <a:r>
              <a:rPr lang="pt-BR" sz="2000" dirty="0" smtClean="0"/>
              <a:t>3. Desenvolvimento – um conceito que deve ser revisto</a:t>
            </a:r>
          </a:p>
          <a:p>
            <a:pPr lvl="1"/>
            <a:r>
              <a:rPr lang="pt-BR" sz="2000" dirty="0" smtClean="0"/>
              <a:t>Sustentabilidade X Segurança Hídrica </a:t>
            </a:r>
          </a:p>
          <a:p>
            <a:pPr lvl="1"/>
            <a:r>
              <a:rPr lang="pt-BR" sz="2000" dirty="0" smtClean="0"/>
              <a:t>Direito inalienável da VIDA - a fome custa água!</a:t>
            </a:r>
          </a:p>
          <a:p>
            <a:r>
              <a:rPr lang="pt-BR" sz="2000" dirty="0" smtClean="0"/>
              <a:t>4. Agua e </a:t>
            </a:r>
            <a:r>
              <a:rPr lang="pt-BR" sz="2000" dirty="0" err="1" smtClean="0"/>
              <a:t>Semi</a:t>
            </a:r>
            <a:r>
              <a:rPr lang="pt-BR" sz="2000" dirty="0" smtClean="0"/>
              <a:t> –árido: as experiências de convivência</a:t>
            </a:r>
          </a:p>
          <a:p>
            <a:r>
              <a:rPr lang="pt-BR" sz="2000" dirty="0" smtClean="0"/>
              <a:t>5. Agua e usos socioeconômicos e o NE - eletricidade para todos. </a:t>
            </a:r>
          </a:p>
          <a:p>
            <a:r>
              <a:rPr lang="pt-BR" sz="2000" dirty="0" smtClean="0"/>
              <a:t>6. O que fazer?</a:t>
            </a:r>
          </a:p>
          <a:p>
            <a:pPr lvl="1"/>
            <a:r>
              <a:rPr lang="pt-BR" sz="2000" dirty="0" smtClean="0"/>
              <a:t>Regular</a:t>
            </a:r>
          </a:p>
          <a:p>
            <a:pPr lvl="1"/>
            <a:r>
              <a:rPr lang="pt-BR" sz="2000" dirty="0" smtClean="0"/>
              <a:t>A troca de saberes </a:t>
            </a:r>
          </a:p>
          <a:p>
            <a:r>
              <a:rPr lang="pt-BR" sz="2000" dirty="0" smtClean="0"/>
              <a:t>Perguntas –chaves:</a:t>
            </a:r>
          </a:p>
          <a:p>
            <a:pPr lvl="1"/>
            <a:r>
              <a:rPr lang="pt-BR" sz="2000" dirty="0" smtClean="0"/>
              <a:t>Agua para vida e para todos ? desigual para igualar.</a:t>
            </a:r>
          </a:p>
          <a:p>
            <a:pPr lvl="1"/>
            <a:r>
              <a:rPr lang="pt-BR" sz="2000" dirty="0" smtClean="0"/>
              <a:t>Como rever e </a:t>
            </a:r>
            <a:r>
              <a:rPr lang="pt-BR" sz="2000" dirty="0" err="1" smtClean="0"/>
              <a:t>mater</a:t>
            </a:r>
            <a:r>
              <a:rPr lang="pt-BR" sz="2000" dirty="0" smtClean="0"/>
              <a:t> os usos, sem água? </a:t>
            </a:r>
          </a:p>
          <a:p>
            <a:pPr lvl="1"/>
            <a:r>
              <a:rPr lang="pt-BR" sz="2000" dirty="0" smtClean="0"/>
              <a:t>Como cobrar dos que usam? Uma questão internacional.</a:t>
            </a:r>
          </a:p>
          <a:p>
            <a:pPr lvl="1"/>
            <a:r>
              <a:rPr lang="pt-BR" sz="2000" dirty="0" smtClean="0"/>
              <a:t>Qual o efeito de </a:t>
            </a:r>
            <a:r>
              <a:rPr lang="pt-BR" sz="2000" dirty="0" err="1" smtClean="0"/>
              <a:t>dessalinizar</a:t>
            </a:r>
            <a:r>
              <a:rPr lang="pt-BR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7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207AA9"/>
            </a:gs>
            <a:gs pos="35000">
              <a:srgbClr val="4FB8D9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686301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Realizar a troca </a:t>
            </a:r>
            <a:r>
              <a:rPr lang="pt-BR" sz="2400" b="1" dirty="0" smtClean="0">
                <a:solidFill>
                  <a:schemeClr val="bg1"/>
                </a:solidFill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</a:rPr>
              <a:t>saberes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CHAVES : Conviver </a:t>
            </a:r>
            <a:r>
              <a:rPr lang="pt-BR" sz="2400" dirty="0" smtClean="0">
                <a:solidFill>
                  <a:schemeClr val="bg1"/>
                </a:solidFill>
              </a:rPr>
              <a:t>– participar e incluir – plantar e produzir </a:t>
            </a:r>
            <a:r>
              <a:rPr lang="pt-BR" sz="2400" dirty="0" smtClean="0">
                <a:solidFill>
                  <a:schemeClr val="bg1"/>
                </a:solidFill>
              </a:rPr>
              <a:t>água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Convidar a ASA para expor sua experiência no 8º </a:t>
            </a:r>
            <a:r>
              <a:rPr lang="pt-BR" sz="2400" dirty="0" err="1" smtClean="0">
                <a:solidFill>
                  <a:schemeClr val="bg1"/>
                </a:solidFill>
              </a:rPr>
              <a:t>Forum</a:t>
            </a: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Apoiar a amplificação das redes sociais de convivência e divulgação das suas técnicas e resultados – </a:t>
            </a:r>
            <a:r>
              <a:rPr lang="pt-BR" sz="2400" dirty="0" err="1" smtClean="0">
                <a:solidFill>
                  <a:schemeClr val="bg1"/>
                </a:solidFill>
              </a:rPr>
              <a:t>Empoderamento</a:t>
            </a:r>
            <a:r>
              <a:rPr lang="pt-BR" sz="2400" dirty="0" smtClean="0">
                <a:solidFill>
                  <a:schemeClr val="bg1"/>
                </a:solidFill>
              </a:rPr>
              <a:t> e Educação.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Olhar sistêmico, efeitos de uso da agua de/o: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Chuva </a:t>
            </a:r>
            <a:r>
              <a:rPr lang="pt-BR" sz="2400" dirty="0">
                <a:solidFill>
                  <a:schemeClr val="bg1"/>
                </a:solidFill>
              </a:rPr>
              <a:t>- 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Rio – 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Poço – </a:t>
            </a:r>
            <a:r>
              <a:rPr lang="pt-BR" sz="2400" dirty="0" smtClean="0">
                <a:solidFill>
                  <a:schemeClr val="bg1"/>
                </a:solidFill>
              </a:rPr>
              <a:t>Gelo </a:t>
            </a:r>
            <a:r>
              <a:rPr lang="pt-BR" sz="2400" dirty="0">
                <a:solidFill>
                  <a:schemeClr val="bg1"/>
                </a:solidFill>
              </a:rPr>
              <a:t>– </a:t>
            </a:r>
            <a:r>
              <a:rPr lang="pt-BR" sz="2400" dirty="0" smtClean="0">
                <a:solidFill>
                  <a:schemeClr val="bg1"/>
                </a:solidFill>
              </a:rPr>
              <a:t> Mar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4462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7044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207AA9"/>
            </a:gs>
            <a:gs pos="35000">
              <a:srgbClr val="4FB8D9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76470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O técnico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Avaliar</a:t>
            </a:r>
            <a:r>
              <a:rPr lang="pt-BR" sz="2400" b="1" dirty="0">
                <a:solidFill>
                  <a:schemeClr val="bg1"/>
                </a:solidFill>
              </a:rPr>
              <a:t>, controlar e </a:t>
            </a:r>
            <a:r>
              <a:rPr lang="pt-BR" sz="2400" b="1" dirty="0" smtClean="0">
                <a:solidFill>
                  <a:schemeClr val="bg1"/>
                </a:solidFill>
              </a:rPr>
              <a:t>reciclar, </a:t>
            </a:r>
            <a:r>
              <a:rPr lang="pt-BR" sz="2400" b="1" dirty="0">
                <a:solidFill>
                  <a:schemeClr val="bg1"/>
                </a:solidFill>
              </a:rPr>
              <a:t>reduzir uso </a:t>
            </a:r>
            <a:r>
              <a:rPr lang="pt-BR" sz="2400" b="1" dirty="0" smtClean="0">
                <a:solidFill>
                  <a:schemeClr val="bg1"/>
                </a:solidFill>
              </a:rPr>
              <a:t>avançar tecnologicamente incluindo outros saberes 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Questões chaves: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Como </a:t>
            </a:r>
            <a:r>
              <a:rPr lang="pt-BR" sz="2400" dirty="0">
                <a:solidFill>
                  <a:schemeClr val="bg1"/>
                </a:solidFill>
              </a:rPr>
              <a:t>fazer sem </a:t>
            </a:r>
            <a:r>
              <a:rPr lang="pt-BR" sz="2400" dirty="0" smtClean="0">
                <a:solidFill>
                  <a:schemeClr val="bg1"/>
                </a:solidFill>
              </a:rPr>
              <a:t>água ? 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Como </a:t>
            </a:r>
            <a:r>
              <a:rPr lang="pt-BR" sz="2400" dirty="0"/>
              <a:t>cobrar </a:t>
            </a:r>
            <a:r>
              <a:rPr lang="pt-BR" sz="2400" dirty="0">
                <a:solidFill>
                  <a:schemeClr val="bg1"/>
                </a:solidFill>
              </a:rPr>
              <a:t>dos que usam?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Qual o efeito de </a:t>
            </a:r>
            <a:r>
              <a:rPr lang="pt-BR" sz="2400" dirty="0" smtClean="0">
                <a:solidFill>
                  <a:schemeClr val="bg1"/>
                </a:solidFill>
              </a:rPr>
              <a:t> cada forma de uso ?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Rio vivo e água para todos – </a:t>
            </a:r>
            <a:r>
              <a:rPr lang="pt-BR" sz="2400" dirty="0" smtClean="0">
                <a:solidFill>
                  <a:schemeClr val="bg1"/>
                </a:solidFill>
              </a:rPr>
              <a:t>como?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Coleta, geração, manutenção e integração de dados: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Precipitação – Infiltração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Rios e Campos de água </a:t>
            </a:r>
            <a:r>
              <a:rPr lang="pt-BR" sz="2400" dirty="0" smtClean="0">
                <a:solidFill>
                  <a:schemeClr val="bg1"/>
                </a:solidFill>
              </a:rPr>
              <a:t>– vazão e volume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Poços - vazão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% de água de calha e reuso (nas cidades e áreas residenciais rurais ou industriais)</a:t>
            </a:r>
          </a:p>
          <a:p>
            <a:pPr lvl="1"/>
            <a:r>
              <a:rPr lang="pt-BR" sz="2400" b="1" dirty="0" smtClean="0">
                <a:solidFill>
                  <a:schemeClr val="bg1"/>
                </a:solidFill>
              </a:rPr>
              <a:t>CONTINUA E SISTEMICAMENTE INTEGRADA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28693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12753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207AA9"/>
            </a:gs>
            <a:gs pos="35000">
              <a:srgbClr val="4FB8D9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620688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O </a:t>
            </a:r>
            <a:r>
              <a:rPr lang="pt-BR" sz="2400" b="1" dirty="0" smtClean="0">
                <a:solidFill>
                  <a:schemeClr val="bg1"/>
                </a:solidFill>
              </a:rPr>
              <a:t>técnico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avaliar</a:t>
            </a:r>
            <a:r>
              <a:rPr lang="pt-BR" sz="2400" b="1" dirty="0">
                <a:solidFill>
                  <a:schemeClr val="bg1"/>
                </a:solidFill>
              </a:rPr>
              <a:t>, controlar e reciclar, reduzir uso </a:t>
            </a:r>
            <a:r>
              <a:rPr lang="pt-BR" sz="2400" b="1" dirty="0" smtClean="0">
                <a:solidFill>
                  <a:schemeClr val="bg1"/>
                </a:solidFill>
              </a:rPr>
              <a:t>avançar </a:t>
            </a:r>
            <a:r>
              <a:rPr lang="pt-BR" sz="2400" b="1" dirty="0">
                <a:solidFill>
                  <a:schemeClr val="bg1"/>
                </a:solidFill>
              </a:rPr>
              <a:t>tecnologicamente incluindo </a:t>
            </a:r>
            <a:r>
              <a:rPr lang="pt-BR" sz="2400" b="1" dirty="0" smtClean="0">
                <a:solidFill>
                  <a:schemeClr val="bg1"/>
                </a:solidFill>
              </a:rPr>
              <a:t>outros </a:t>
            </a:r>
            <a:r>
              <a:rPr lang="pt-BR" sz="2400" b="1" dirty="0">
                <a:solidFill>
                  <a:schemeClr val="bg1"/>
                </a:solidFill>
              </a:rPr>
              <a:t>saberes 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Sugerir linhas de compilação e inovação em Pesquisa, Tecnologia e Inovação Tecnológica: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Efeito sistêmico do uso de água do/de: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	Chuva – Rio – Subterrânea - Mar- Gelo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	Efeito local – global (insignificante – significante</a:t>
            </a:r>
          </a:p>
          <a:p>
            <a:pPr lvl="1"/>
            <a:r>
              <a:rPr lang="pt-BR" sz="2400" b="1" dirty="0" smtClean="0">
                <a:solidFill>
                  <a:schemeClr val="bg1"/>
                </a:solidFill>
              </a:rPr>
              <a:t>Como fazer sem água - Prêmio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Avaliar efeito da produção de energia por água.</a:t>
            </a:r>
          </a:p>
          <a:p>
            <a:pPr lvl="1"/>
            <a:r>
              <a:rPr lang="pt-BR" sz="2400" dirty="0" smtClean="0">
                <a:solidFill>
                  <a:schemeClr val="bg1"/>
                </a:solidFill>
              </a:rPr>
              <a:t>Amplificação tecnológica – barateamento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Ampliação de infiltração nas cidades	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Uso de água </a:t>
            </a:r>
            <a:r>
              <a:rPr lang="pt-BR" sz="2400" dirty="0" smtClean="0">
                <a:solidFill>
                  <a:schemeClr val="bg1"/>
                </a:solidFill>
              </a:rPr>
              <a:t>de </a:t>
            </a:r>
            <a:r>
              <a:rPr lang="pt-BR" sz="2400" dirty="0">
                <a:solidFill>
                  <a:schemeClr val="bg1"/>
                </a:solidFill>
              </a:rPr>
              <a:t>calhas e reuso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Uso de água das cidades e Industria – reuso, </a:t>
            </a:r>
            <a:r>
              <a:rPr lang="pt-BR" sz="2400" dirty="0" smtClean="0">
                <a:solidFill>
                  <a:schemeClr val="bg1"/>
                </a:solidFill>
              </a:rPr>
              <a:t>recuperação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4462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41366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207AA9"/>
            </a:gs>
            <a:gs pos="35000">
              <a:srgbClr val="4FB8D9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47667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O técnico</a:t>
            </a:r>
          </a:p>
          <a:p>
            <a:pPr algn="r"/>
            <a:r>
              <a:rPr lang="pt-BR" sz="2400" b="1" dirty="0">
                <a:solidFill>
                  <a:schemeClr val="bg1"/>
                </a:solidFill>
              </a:rPr>
              <a:t>avaliar, controlar e reciclar, reduzir uso avançar tecnologicamente incluindo outros saberes 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Regulação de Bacias: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V</a:t>
            </a:r>
            <a:r>
              <a:rPr lang="pt-BR" sz="2400" dirty="0" smtClean="0">
                <a:solidFill>
                  <a:schemeClr val="bg1"/>
                </a:solidFill>
              </a:rPr>
              <a:t>olume </a:t>
            </a:r>
            <a:r>
              <a:rPr lang="pt-BR" sz="2400" b="1" dirty="0" smtClean="0">
                <a:solidFill>
                  <a:schemeClr val="bg1"/>
                </a:solidFill>
              </a:rPr>
              <a:t>p</a:t>
            </a:r>
            <a:r>
              <a:rPr lang="pt-BR" sz="2400" dirty="0" smtClean="0">
                <a:solidFill>
                  <a:schemeClr val="bg1"/>
                </a:solidFill>
              </a:rPr>
              <a:t>roduzido – </a:t>
            </a:r>
            <a:r>
              <a:rPr lang="pt-BR" sz="2400" b="1" dirty="0" smtClean="0">
                <a:solidFill>
                  <a:schemeClr val="bg1"/>
                </a:solidFill>
              </a:rPr>
              <a:t>S</a:t>
            </a:r>
            <a:r>
              <a:rPr lang="pt-BR" sz="2400" dirty="0" smtClean="0">
                <a:solidFill>
                  <a:schemeClr val="bg1"/>
                </a:solidFill>
              </a:rPr>
              <a:t>omatório de </a:t>
            </a:r>
            <a:r>
              <a:rPr lang="pt-BR" sz="2400" b="1" dirty="0" smtClean="0">
                <a:solidFill>
                  <a:schemeClr val="bg1"/>
                </a:solidFill>
              </a:rPr>
              <a:t>r</a:t>
            </a:r>
            <a:r>
              <a:rPr lang="pt-BR" sz="2400" dirty="0" smtClean="0">
                <a:solidFill>
                  <a:schemeClr val="bg1"/>
                </a:solidFill>
              </a:rPr>
              <a:t>etirada =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V</a:t>
            </a:r>
            <a:r>
              <a:rPr lang="pt-BR" sz="2400" dirty="0" smtClean="0">
                <a:solidFill>
                  <a:schemeClr val="bg1"/>
                </a:solidFill>
              </a:rPr>
              <a:t>olume </a:t>
            </a:r>
            <a:r>
              <a:rPr lang="pt-BR" sz="2400" b="1" dirty="0" smtClean="0">
                <a:solidFill>
                  <a:schemeClr val="bg1"/>
                </a:solidFill>
              </a:rPr>
              <a:t>r</a:t>
            </a:r>
            <a:r>
              <a:rPr lang="pt-BR" sz="2400" dirty="0" smtClean="0">
                <a:solidFill>
                  <a:schemeClr val="bg1"/>
                </a:solidFill>
              </a:rPr>
              <a:t>estante.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err="1" smtClean="0">
                <a:solidFill>
                  <a:schemeClr val="bg1"/>
                </a:solidFill>
              </a:rPr>
              <a:t>Vp</a:t>
            </a:r>
            <a:r>
              <a:rPr lang="pt-BR" sz="2400" dirty="0" smtClean="0">
                <a:solidFill>
                  <a:schemeClr val="bg1"/>
                </a:solidFill>
              </a:rPr>
              <a:t>, SR, </a:t>
            </a:r>
            <a:r>
              <a:rPr lang="pt-BR" sz="2400" dirty="0" err="1" smtClean="0">
                <a:solidFill>
                  <a:schemeClr val="bg1"/>
                </a:solidFill>
              </a:rPr>
              <a:t>Vr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= </a:t>
            </a:r>
            <a:r>
              <a:rPr lang="pt-BR" sz="2400" b="1" dirty="0">
                <a:solidFill>
                  <a:schemeClr val="bg1"/>
                </a:solidFill>
              </a:rPr>
              <a:t>T</a:t>
            </a:r>
            <a:r>
              <a:rPr lang="pt-BR" sz="2400" dirty="0" smtClean="0">
                <a:solidFill>
                  <a:schemeClr val="bg1"/>
                </a:solidFill>
              </a:rPr>
              <a:t>otal e por </a:t>
            </a:r>
            <a:r>
              <a:rPr lang="pt-BR" sz="2400" b="1" dirty="0" smtClean="0">
                <a:solidFill>
                  <a:schemeClr val="bg1"/>
                </a:solidFill>
              </a:rPr>
              <a:t>C</a:t>
            </a:r>
            <a:r>
              <a:rPr lang="pt-BR" sz="2400" dirty="0" smtClean="0">
                <a:solidFill>
                  <a:schemeClr val="bg1"/>
                </a:solidFill>
              </a:rPr>
              <a:t>ompartimento </a:t>
            </a:r>
          </a:p>
          <a:p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superfície – rios ou lagos, gelo, mares e oceanos</a:t>
            </a:r>
          </a:p>
          <a:p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dirty="0" err="1" smtClean="0">
                <a:solidFill>
                  <a:schemeClr val="bg1"/>
                </a:solidFill>
              </a:rPr>
              <a:t>subsuperficie</a:t>
            </a:r>
            <a:r>
              <a:rPr lang="pt-BR" sz="2400" dirty="0" smtClean="0">
                <a:solidFill>
                  <a:schemeClr val="bg1"/>
                </a:solidFill>
              </a:rPr>
              <a:t> – campos de água (aquíferos)</a:t>
            </a:r>
          </a:p>
          <a:p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água antrópica – cidades, residências, indústria, </a:t>
            </a:r>
          </a:p>
          <a:p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			</a:t>
            </a:r>
            <a:r>
              <a:rPr lang="pt-BR" sz="2400" dirty="0" err="1" smtClean="0">
                <a:solidFill>
                  <a:schemeClr val="bg1"/>
                </a:solidFill>
              </a:rPr>
              <a:t>agropecuaria</a:t>
            </a:r>
            <a:r>
              <a:rPr lang="pt-BR" sz="2400" dirty="0" smtClean="0">
                <a:solidFill>
                  <a:schemeClr val="bg1"/>
                </a:solidFill>
              </a:rPr>
              <a:t>	 </a:t>
            </a: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O VOLUME RESTANTE </a:t>
            </a:r>
            <a:r>
              <a:rPr lang="pt-BR" sz="2400" dirty="0" smtClean="0">
                <a:solidFill>
                  <a:schemeClr val="bg1"/>
                </a:solidFill>
              </a:rPr>
              <a:t>&gt;&gt;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obrigatório garantir </a:t>
            </a:r>
            <a:r>
              <a:rPr lang="pt-BR" sz="2400" dirty="0" smtClean="0">
                <a:solidFill>
                  <a:schemeClr val="bg1"/>
                </a:solidFill>
              </a:rPr>
              <a:t>o fluxo na Bacia e dos Aquíferos, até o oceano, incluindo todos os usos ao longo da bacia.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4462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4119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207AA9"/>
            </a:gs>
            <a:gs pos="35000">
              <a:srgbClr val="4FB8D9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908720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Politicamente 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SISTEMA CONFEA- CREA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P</a:t>
            </a:r>
            <a:r>
              <a:rPr lang="pt-BR" sz="2400" b="1" dirty="0" smtClean="0">
                <a:solidFill>
                  <a:schemeClr val="bg1"/>
                </a:solidFill>
              </a:rPr>
              <a:t>articipar </a:t>
            </a:r>
            <a:r>
              <a:rPr lang="pt-BR" sz="2400" b="1" dirty="0">
                <a:solidFill>
                  <a:schemeClr val="bg1"/>
                </a:solidFill>
              </a:rPr>
              <a:t>de todos os comitês de bacia e conselhos de água e meio ambiente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Apoiar </a:t>
            </a:r>
            <a:r>
              <a:rPr lang="pt-BR" sz="2400" b="1" dirty="0">
                <a:solidFill>
                  <a:schemeClr val="bg1"/>
                </a:solidFill>
              </a:rPr>
              <a:t>ações e posicionar-se contra o corte de 95% para os programas ligados a convivência com a </a:t>
            </a:r>
            <a:r>
              <a:rPr lang="pt-BR" sz="2400" b="1" dirty="0" err="1" smtClean="0">
                <a:solidFill>
                  <a:schemeClr val="bg1"/>
                </a:solidFill>
              </a:rPr>
              <a:t>sêca</a:t>
            </a:r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8° FORUM MUNDIAL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Carta de apoio aos movimentos e projetos de convivência com o </a:t>
            </a:r>
            <a:r>
              <a:rPr lang="pt-BR" sz="2400" b="1" dirty="0" err="1" smtClean="0">
                <a:solidFill>
                  <a:schemeClr val="bg1"/>
                </a:solidFill>
              </a:rPr>
              <a:t>smi-arido</a:t>
            </a:r>
            <a:r>
              <a:rPr lang="pt-BR" sz="2400" b="1" dirty="0" smtClean="0">
                <a:solidFill>
                  <a:schemeClr val="bg1"/>
                </a:solidFill>
              </a:rPr>
              <a:t>, como a ASA, premiada mundialmente.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28693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fazer?</a:t>
            </a:r>
          </a:p>
        </p:txBody>
      </p:sp>
    </p:spTree>
    <p:extLst>
      <p:ext uri="{BB962C8B-B14F-4D97-AF65-F5344CB8AC3E}">
        <p14:creationId xmlns:p14="http://schemas.microsoft.com/office/powerpoint/2010/main" val="9139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rgbClr val="207AA9"/>
            </a:gs>
            <a:gs pos="35000">
              <a:srgbClr val="4FB8D9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8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-27384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ALERTAS DIDÁTICOS </a:t>
            </a:r>
            <a:r>
              <a:rPr lang="pt-BR" sz="3200" b="1" dirty="0">
                <a:solidFill>
                  <a:schemeClr val="bg1"/>
                </a:solidFill>
              </a:rPr>
              <a:t>– novos mitos de difícil </a:t>
            </a:r>
            <a:r>
              <a:rPr lang="pt-BR" sz="3200" b="1" dirty="0" smtClean="0">
                <a:solidFill>
                  <a:schemeClr val="bg1"/>
                </a:solidFill>
              </a:rPr>
              <a:t>esclarecimento</a:t>
            </a:r>
          </a:p>
          <a:p>
            <a:pPr algn="ctr"/>
            <a:endParaRPr lang="pt-BR" sz="2400" dirty="0"/>
          </a:p>
          <a:p>
            <a:pPr lvl="2" algn="just"/>
            <a:r>
              <a:rPr lang="pt-BR" sz="2400" b="1" dirty="0" smtClean="0"/>
              <a:t>A </a:t>
            </a:r>
            <a:r>
              <a:rPr lang="pt-BR" sz="2400" b="1" dirty="0"/>
              <a:t>maquina de fazer água – CRBIO a </a:t>
            </a:r>
            <a:r>
              <a:rPr lang="pt-BR" sz="2400" b="1" dirty="0" smtClean="0"/>
              <a:t>Frente</a:t>
            </a:r>
          </a:p>
          <a:p>
            <a:pPr lvl="2" algn="just"/>
            <a:endParaRPr lang="pt-BR" sz="2400" dirty="0" smtClean="0"/>
          </a:p>
          <a:p>
            <a:pPr lvl="2" algn="just"/>
            <a:r>
              <a:rPr lang="pt-BR" sz="2400" b="1" dirty="0" smtClean="0"/>
              <a:t>Os </a:t>
            </a:r>
            <a:r>
              <a:rPr lang="pt-BR" sz="2400" b="1" dirty="0"/>
              <a:t>Rios Voadores????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800" b="1" dirty="0" smtClean="0">
                <a:solidFill>
                  <a:srgbClr val="FFFF00"/>
                </a:solidFill>
              </a:rPr>
              <a:t>O </a:t>
            </a:r>
            <a:r>
              <a:rPr lang="pt-BR" sz="2800" b="1" dirty="0" smtClean="0">
                <a:solidFill>
                  <a:srgbClr val="FFFF00"/>
                </a:solidFill>
              </a:rPr>
              <a:t>planeta </a:t>
            </a:r>
            <a:r>
              <a:rPr lang="pt-BR" sz="2800" b="1" dirty="0" smtClean="0">
                <a:solidFill>
                  <a:srgbClr val="FFFF00"/>
                </a:solidFill>
              </a:rPr>
              <a:t>nada sofre, nos sofremos</a:t>
            </a:r>
            <a:r>
              <a:rPr lang="pt-BR" sz="2800" b="1" dirty="0" smtClean="0">
                <a:solidFill>
                  <a:srgbClr val="FFFF00"/>
                </a:solidFill>
              </a:rPr>
              <a:t>!</a:t>
            </a:r>
          </a:p>
          <a:p>
            <a:pPr lvl="1"/>
            <a:r>
              <a:rPr lang="pt-BR" sz="2800" b="1" dirty="0" smtClean="0">
                <a:solidFill>
                  <a:srgbClr val="FFFF00"/>
                </a:solidFill>
              </a:rPr>
              <a:t>A vida muda e/ou morre a partir da nossa ação!</a:t>
            </a:r>
          </a:p>
          <a:p>
            <a:pPr lvl="1"/>
            <a:endParaRPr lang="pt-BR" sz="2800" b="1" dirty="0" smtClean="0">
              <a:solidFill>
                <a:srgbClr val="FFFF00"/>
              </a:solidFill>
            </a:endParaRPr>
          </a:p>
          <a:p>
            <a:pPr lvl="1"/>
            <a:r>
              <a:rPr lang="pt-BR" sz="2800" b="1" dirty="0" smtClean="0">
                <a:solidFill>
                  <a:srgbClr val="FFFF00"/>
                </a:solidFill>
              </a:rPr>
              <a:t>CONCLUSÃO: </a:t>
            </a:r>
          </a:p>
          <a:p>
            <a:pPr lvl="1"/>
            <a:endParaRPr lang="pt-BR" sz="2800" b="1" dirty="0" smtClean="0">
              <a:solidFill>
                <a:srgbClr val="FFFF00"/>
              </a:solidFill>
            </a:endParaRPr>
          </a:p>
          <a:p>
            <a:pPr lvl="1"/>
            <a:r>
              <a:rPr lang="pt-BR" sz="2800" b="1" dirty="0" smtClean="0">
                <a:solidFill>
                  <a:srgbClr val="FFFF00"/>
                </a:solidFill>
              </a:rPr>
              <a:t>O planeta muda, a espécie humana morre</a:t>
            </a:r>
            <a:r>
              <a:rPr lang="pt-BR" sz="2800" b="1" dirty="0" smtClean="0">
                <a:solidFill>
                  <a:srgbClr val="FFFF00"/>
                </a:solidFill>
              </a:rPr>
              <a:t>!</a:t>
            </a:r>
          </a:p>
          <a:p>
            <a:pPr lvl="1"/>
            <a:r>
              <a:rPr lang="pt-BR" sz="2800" b="1" dirty="0" smtClean="0"/>
              <a:t>É saudável reconhecer insignificâncias!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endParaRPr lang="pt-BR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14" y="-27384"/>
            <a:ext cx="10060018" cy="6885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51920" y="540340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4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2">
                <a:tint val="97000"/>
                <a:hueMod val="92000"/>
                <a:satMod val="169000"/>
                <a:lumMod val="164000"/>
              </a:schemeClr>
            </a:gs>
            <a:gs pos="47000">
              <a:srgbClr val="06588E"/>
            </a:gs>
            <a:gs pos="78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2156" y="251937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</a:rPr>
              <a:t>Geodiversidade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28392" y="44624"/>
            <a:ext cx="55801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rgbClr val="FFC000"/>
                </a:solidFill>
              </a:rPr>
              <a:t>S</a:t>
            </a:r>
            <a:r>
              <a:rPr lang="pt-BR" sz="2800" b="1" dirty="0" smtClean="0">
                <a:solidFill>
                  <a:srgbClr val="FFC000"/>
                </a:solidFill>
              </a:rPr>
              <a:t>uporte</a:t>
            </a:r>
            <a:r>
              <a:rPr lang="pt-BR" sz="2800" b="1" dirty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=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serviço </a:t>
            </a:r>
            <a:r>
              <a:rPr lang="pt-BR" sz="2800" b="1" dirty="0" smtClean="0">
                <a:solidFill>
                  <a:srgbClr val="FFC000"/>
                </a:solidFill>
              </a:rPr>
              <a:t>ecossistêmico</a:t>
            </a:r>
          </a:p>
          <a:p>
            <a:pPr algn="r"/>
            <a:r>
              <a:rPr lang="pt-BR" sz="2400" b="1" dirty="0" smtClean="0">
                <a:solidFill>
                  <a:schemeClr val="bg2"/>
                </a:solidFill>
              </a:rPr>
              <a:t>Ar </a:t>
            </a:r>
            <a:r>
              <a:rPr lang="pt-BR" sz="2400" dirty="0" smtClean="0"/>
              <a:t>–  atmosfera - essência da </a:t>
            </a:r>
            <a:r>
              <a:rPr lang="pt-BR" sz="2400" dirty="0" smtClean="0"/>
              <a:t>vida</a:t>
            </a:r>
          </a:p>
          <a:p>
            <a:pPr algn="r"/>
            <a:r>
              <a:rPr lang="pt-BR" sz="2400" b="1" dirty="0" smtClean="0">
                <a:solidFill>
                  <a:schemeClr val="bg2"/>
                </a:solidFill>
              </a:rPr>
              <a:t>Agua </a:t>
            </a:r>
            <a:r>
              <a:rPr lang="pt-BR" sz="2400" dirty="0" smtClean="0"/>
              <a:t>– Hidrosfera - base da </a:t>
            </a:r>
            <a:r>
              <a:rPr lang="pt-BR" sz="2400" dirty="0" smtClean="0"/>
              <a:t>vida</a:t>
            </a:r>
          </a:p>
          <a:p>
            <a:pPr algn="r"/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Rochas </a:t>
            </a:r>
            <a:r>
              <a:rPr lang="pt-BR" sz="2800" dirty="0" smtClean="0"/>
              <a:t>– </a:t>
            </a:r>
            <a:r>
              <a:rPr lang="pt-BR" sz="2800" dirty="0" smtClean="0"/>
              <a:t>solos</a:t>
            </a:r>
          </a:p>
          <a:p>
            <a:pPr algn="r"/>
            <a:r>
              <a:rPr lang="pt-BR" sz="2800" dirty="0" smtClean="0"/>
              <a:t>alimentos</a:t>
            </a:r>
            <a:endParaRPr lang="pt-BR" sz="2800" dirty="0" smtClean="0"/>
          </a:p>
          <a:p>
            <a:pPr lvl="1"/>
            <a:endParaRPr lang="pt-BR" sz="2400" dirty="0" smtClean="0"/>
          </a:p>
        </p:txBody>
      </p:sp>
      <p:pic>
        <p:nvPicPr>
          <p:cNvPr id="5" name="Picture 2" descr="http://meteoropole.com.br/site/wp-content/uploads/2013/02/WaterCycleKids-Portugu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10202"/>
            <a:ext cx="6840760" cy="48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lust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" y="372199"/>
            <a:ext cx="9089920" cy="60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a que muestra que al bombear agua del sistema subterráneo, el agua de este sistema puede fluir hacia un pozo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" y="1008112"/>
            <a:ext cx="910738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7000"/>
                <a:hueMod val="92000"/>
                <a:satMod val="169000"/>
                <a:lumMod val="164000"/>
              </a:schemeClr>
            </a:gs>
            <a:gs pos="62000">
              <a:srgbClr val="06588E"/>
            </a:gs>
            <a:gs pos="79000">
              <a:srgbClr val="06588E"/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2156" y="251937"/>
            <a:ext cx="800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Crise Sistêmica – Planetária – Água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08520" y="893033"/>
            <a:ext cx="9148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t-BR" sz="2400" dirty="0" smtClean="0"/>
              <a:t>A </a:t>
            </a:r>
            <a:r>
              <a:rPr lang="pt-BR" sz="2400" dirty="0"/>
              <a:t>Terra (natureza)não sofre conosco – </a:t>
            </a:r>
            <a:endParaRPr lang="pt-BR" sz="2400" dirty="0" smtClean="0"/>
          </a:p>
          <a:p>
            <a:pPr lvl="1"/>
            <a:r>
              <a:rPr lang="pt-BR" sz="2400" dirty="0"/>
              <a:t>	</a:t>
            </a:r>
            <a:r>
              <a:rPr lang="pt-BR" sz="2400" dirty="0" smtClean="0"/>
              <a:t>	estamos em processo de suicídio </a:t>
            </a:r>
            <a:r>
              <a:rPr lang="pt-BR" sz="2400" dirty="0"/>
              <a:t>ou genocídio! </a:t>
            </a:r>
          </a:p>
          <a:p>
            <a:pPr lvl="1"/>
            <a:r>
              <a:rPr lang="pt-BR" sz="2400" dirty="0"/>
              <a:t>A vida sofre conosco – isto é </a:t>
            </a:r>
            <a:r>
              <a:rPr lang="pt-BR" sz="2400" dirty="0" smtClean="0"/>
              <a:t>assassinato</a:t>
            </a:r>
            <a:r>
              <a:rPr lang="pt-BR" sz="2400" dirty="0"/>
              <a:t>!</a:t>
            </a:r>
          </a:p>
          <a:p>
            <a:pPr lvl="1"/>
            <a:endParaRPr lang="pt-BR" sz="2400" dirty="0" smtClean="0"/>
          </a:p>
        </p:txBody>
      </p:sp>
      <p:pic>
        <p:nvPicPr>
          <p:cNvPr id="3074" name="Picture 2" descr="Resultado de imagem para desenho revo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04" y="2570269"/>
            <a:ext cx="3034678" cy="38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downtownoxfordpa.org/wp-content/uploads/2016/06/multicultural-world-globe-colorful-ki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245"/>
            <a:ext cx="2833591" cy="272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desenho plan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53" y="3573016"/>
            <a:ext cx="3147259" cy="32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7000"/>
                <a:hueMod val="92000"/>
                <a:satMod val="169000"/>
                <a:lumMod val="164000"/>
              </a:schemeClr>
            </a:gs>
            <a:gs pos="62000">
              <a:srgbClr val="06588E"/>
            </a:gs>
            <a:gs pos="79000">
              <a:srgbClr val="06588E"/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2156" y="238490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Desenvolvimento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980728"/>
            <a:ext cx="81571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Igualdade desigual - Desigualdade para igualdade</a:t>
            </a:r>
          </a:p>
          <a:p>
            <a:endParaRPr lang="pt-BR" sz="2400" dirty="0"/>
          </a:p>
          <a:p>
            <a:r>
              <a:rPr lang="pt-BR" sz="2400" dirty="0" smtClean="0"/>
              <a:t>Não desenvolver – desenvolver: Brasil soberano!</a:t>
            </a:r>
          </a:p>
          <a:p>
            <a:endParaRPr lang="pt-BR" sz="2400" dirty="0" smtClean="0"/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MITO DO DESENVOLVER  - IR PARA FRENTE – </a:t>
            </a:r>
            <a:r>
              <a:rPr lang="pt-BR" sz="2800" b="1" dirty="0" smtClean="0">
                <a:effectLst>
                  <a:reflection blurRad="6350" stA="60000" endA="900" endPos="58000" dir="5400000" sy="-100000" algn="bl" rotWithShape="0"/>
                </a:effectLst>
              </a:rPr>
              <a:t>AMPLIAR USO/PRODUÇÃO </a:t>
            </a:r>
            <a:r>
              <a:rPr lang="pt-BR" sz="2800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&gt;&gt;&gt;&gt;&gt; CAPITALISMO NEOLIBERAL</a:t>
            </a:r>
          </a:p>
          <a:p>
            <a:pPr algn="ctr"/>
            <a:endParaRPr lang="pt-BR" sz="2800" b="1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pt-BR" sz="2800" b="1" dirty="0" smtClean="0">
                <a:solidFill>
                  <a:srgbClr val="92D05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MITO AMBIENTAL </a:t>
            </a:r>
            <a:r>
              <a:rPr lang="pt-BR" sz="2800" b="1" dirty="0" smtClean="0">
                <a:effectLst>
                  <a:reflection blurRad="6350" stA="60000" endA="900" endPos="58000" dir="5400000" sy="-100000" algn="bl" rotWithShape="0"/>
                </a:effectLst>
              </a:rPr>
              <a:t>– A DESCULPA DA IGUALDADE ENTRE DESIGUAIS</a:t>
            </a:r>
          </a:p>
          <a:p>
            <a:endParaRPr lang="pt-BR" sz="2400" dirty="0">
              <a:effectLst>
                <a:reflection blurRad="6350" stA="60000" endA="900" endPos="58000" dir="5400000" sy="-100000" algn="bl" rotWithShape="0"/>
              </a:effectLst>
            </a:endParaRPr>
          </a:p>
          <a:p>
            <a:r>
              <a:rPr lang="pt-BR" sz="2400" dirty="0" smtClean="0"/>
              <a:t>O desafio mundial: Reduzir o uso </a:t>
            </a:r>
            <a:r>
              <a:rPr lang="pt-BR" sz="2400" dirty="0" smtClean="0"/>
              <a:t>– fazer sem </a:t>
            </a:r>
            <a:r>
              <a:rPr lang="pt-BR" sz="2400" dirty="0" smtClean="0"/>
              <a:t>água?</a:t>
            </a:r>
          </a:p>
          <a:p>
            <a:r>
              <a:rPr lang="pt-BR" sz="2400" dirty="0" smtClean="0"/>
              <a:t>O desafio brasileiro: reduzir a desigualdade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equidade no uso da água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231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7000"/>
                <a:hueMod val="92000"/>
                <a:satMod val="169000"/>
                <a:lumMod val="164000"/>
              </a:schemeClr>
            </a:gs>
            <a:gs pos="62000">
              <a:srgbClr val="06588E"/>
            </a:gs>
            <a:gs pos="79000">
              <a:srgbClr val="06588E"/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2156" y="251937"/>
            <a:ext cx="362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Desenvolvimento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90872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Um conceito que deve ser revisto</a:t>
            </a:r>
          </a:p>
          <a:p>
            <a:pPr algn="ctr"/>
            <a:r>
              <a:rPr lang="pt-BR" sz="2400" dirty="0"/>
              <a:t>	</a:t>
            </a:r>
            <a:r>
              <a:rPr lang="pt-BR" sz="2400" dirty="0" smtClean="0"/>
              <a:t>Desenvolver – conviver – evoluir – compartir</a:t>
            </a:r>
          </a:p>
          <a:p>
            <a:pPr algn="ctr"/>
            <a:r>
              <a:rPr lang="pt-BR" sz="2400" dirty="0"/>
              <a:t>	</a:t>
            </a:r>
            <a:r>
              <a:rPr lang="pt-BR" sz="2400" dirty="0" smtClean="0"/>
              <a:t>Responsabilizar: </a:t>
            </a:r>
            <a:r>
              <a:rPr lang="pt-BR" sz="2400" dirty="0" smtClean="0">
                <a:solidFill>
                  <a:srgbClr val="FFFF00"/>
                </a:solidFill>
              </a:rPr>
              <a:t>quem paga </a:t>
            </a:r>
            <a:r>
              <a:rPr lang="pt-BR" sz="2400" dirty="0" smtClean="0">
                <a:solidFill>
                  <a:srgbClr val="FFFF00"/>
                </a:solidFill>
              </a:rPr>
              <a:t>?</a:t>
            </a:r>
          </a:p>
          <a:p>
            <a:endParaRPr lang="pt-BR" sz="2400" dirty="0" smtClean="0"/>
          </a:p>
          <a:p>
            <a:pPr algn="ctr"/>
            <a:r>
              <a:rPr lang="pt-BR" sz="2400" dirty="0"/>
              <a:t>	</a:t>
            </a:r>
            <a:r>
              <a:rPr lang="pt-BR" sz="2400" dirty="0" smtClean="0"/>
              <a:t>	S/SE – NE </a:t>
            </a:r>
            <a:r>
              <a:rPr lang="pt-BR" sz="2400" dirty="0" smtClean="0"/>
              <a:t> - nacional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/>
              <a:t>	</a:t>
            </a:r>
            <a:r>
              <a:rPr lang="pt-BR" sz="2400" dirty="0" smtClean="0"/>
              <a:t>	EUA – Europa – China - Resto do Mundo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</a:t>
            </a:r>
            <a:endParaRPr lang="pt-BR" sz="2400" dirty="0" smtClean="0"/>
          </a:p>
          <a:p>
            <a:pPr algn="ctr"/>
            <a:r>
              <a:rPr lang="pt-BR" sz="2400" dirty="0"/>
              <a:t>	</a:t>
            </a:r>
            <a:r>
              <a:rPr lang="pt-BR" sz="2400" dirty="0" smtClean="0"/>
              <a:t>Elite </a:t>
            </a:r>
            <a:r>
              <a:rPr lang="pt-BR" sz="2400" dirty="0" smtClean="0"/>
              <a:t>– População</a:t>
            </a:r>
          </a:p>
          <a:p>
            <a:endParaRPr lang="pt-BR" sz="2400" dirty="0"/>
          </a:p>
          <a:p>
            <a:pPr algn="ctr"/>
            <a:r>
              <a:rPr lang="pt-BR" sz="2600" b="1" dirty="0" smtClean="0">
                <a:solidFill>
                  <a:srgbClr val="FFFF00"/>
                </a:solidFill>
              </a:rPr>
              <a:t>AGUA &gt;&gt;&gt;&gt; UMA QUESTÃO </a:t>
            </a:r>
            <a:r>
              <a:rPr lang="pt-BR" sz="2600" b="1" dirty="0" smtClean="0">
                <a:solidFill>
                  <a:srgbClr val="FFFF00"/>
                </a:solidFill>
              </a:rPr>
              <a:t>POLÍTICA INTERNACIONAL</a:t>
            </a:r>
            <a:endParaRPr lang="pt-BR" sz="2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2800" b="1" dirty="0">
                <a:solidFill>
                  <a:srgbClr val="FFFF00"/>
                </a:solidFill>
              </a:rPr>
              <a:t>	</a:t>
            </a:r>
            <a:r>
              <a:rPr lang="pt-BR" sz="2800" b="1" dirty="0" smtClean="0">
                <a:solidFill>
                  <a:srgbClr val="FFFF00"/>
                </a:solidFill>
              </a:rPr>
              <a:t>	UMA QUESTÃO DE SOBERANIA!!!</a:t>
            </a:r>
          </a:p>
          <a:p>
            <a:endParaRPr lang="pt-BR" sz="2400" dirty="0" smtClean="0"/>
          </a:p>
          <a:p>
            <a:pPr algn="ctr"/>
            <a:r>
              <a:rPr lang="pt-BR" sz="2400" dirty="0" smtClean="0"/>
              <a:t>Igualdade desigual - Desigualdade para igualdade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566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0">
              <a:schemeClr val="bg2">
                <a:tint val="97000"/>
                <a:hueMod val="92000"/>
                <a:satMod val="169000"/>
                <a:lumMod val="164000"/>
              </a:schemeClr>
            </a:gs>
            <a:gs pos="62000">
              <a:srgbClr val="06588E"/>
            </a:gs>
            <a:gs pos="79000">
              <a:srgbClr val="06588E"/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2156" y="251937"/>
            <a:ext cx="7691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Sustentabilidade X Segurança Hídrica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980728"/>
            <a:ext cx="84258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Direito inalienável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da VIDA, em </a:t>
            </a:r>
            <a:r>
              <a:rPr lang="pt-BR" sz="2800" dirty="0" smtClean="0"/>
              <a:t>especial, </a:t>
            </a:r>
            <a:r>
              <a:rPr lang="pt-BR" sz="2800" dirty="0" smtClean="0"/>
              <a:t>dos excluídos</a:t>
            </a:r>
          </a:p>
          <a:p>
            <a:r>
              <a:rPr lang="pt-BR" sz="2800" dirty="0" smtClean="0"/>
              <a:t>			</a:t>
            </a:r>
            <a:r>
              <a:rPr lang="pt-BR" sz="3600" b="1" dirty="0" smtClean="0">
                <a:solidFill>
                  <a:srgbClr val="FFFF00"/>
                </a:solidFill>
              </a:rPr>
              <a:t>A </a:t>
            </a:r>
            <a:r>
              <a:rPr lang="pt-BR" sz="3600" b="1" dirty="0" smtClean="0">
                <a:solidFill>
                  <a:srgbClr val="FFFF00"/>
                </a:solidFill>
              </a:rPr>
              <a:t>fome custa água</a:t>
            </a:r>
            <a:r>
              <a:rPr lang="pt-BR" sz="36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MUDAR PARADIGMAS</a:t>
            </a:r>
          </a:p>
          <a:p>
            <a:pPr lvl="7"/>
            <a:r>
              <a:rPr lang="pt-BR" sz="3600" b="1" dirty="0">
                <a:solidFill>
                  <a:schemeClr val="bg1"/>
                </a:solidFill>
              </a:rPr>
              <a:t>	</a:t>
            </a:r>
            <a:r>
              <a:rPr lang="pt-BR" sz="2400" b="1" dirty="0" smtClean="0"/>
              <a:t>*</a:t>
            </a:r>
            <a:r>
              <a:rPr lang="pt-BR" sz="2400" dirty="0" smtClean="0"/>
              <a:t>“Marx e a América do Norte”</a:t>
            </a:r>
            <a:endParaRPr lang="pt-BR" sz="2400" dirty="0"/>
          </a:p>
          <a:p>
            <a:r>
              <a:rPr lang="pt-BR" sz="4000" b="1" dirty="0" smtClean="0">
                <a:solidFill>
                  <a:srgbClr val="FFFF00"/>
                </a:solidFill>
              </a:rPr>
              <a:t>Desenvolver </a:t>
            </a:r>
            <a:r>
              <a:rPr lang="pt-BR" sz="4000" b="1" dirty="0" smtClean="0">
                <a:solidFill>
                  <a:srgbClr val="FFFF00"/>
                </a:solidFill>
              </a:rPr>
              <a:t>&gt;&gt;&gt; Evoluir na convivência com o Planeta</a:t>
            </a:r>
          </a:p>
          <a:p>
            <a:endParaRPr lang="pt-BR" sz="2400" dirty="0"/>
          </a:p>
          <a:p>
            <a:r>
              <a:rPr lang="pt-BR" sz="2400" b="1" dirty="0" smtClean="0"/>
              <a:t>Diminuir o consumo</a:t>
            </a:r>
            <a:r>
              <a:rPr lang="pt-BR" sz="2400" dirty="0" smtClean="0"/>
              <a:t> – “dos que consomem</a:t>
            </a:r>
            <a:r>
              <a:rPr lang="pt-BR" sz="2400" dirty="0" smtClean="0"/>
              <a:t>”</a:t>
            </a:r>
          </a:p>
          <a:p>
            <a:endParaRPr lang="pt-BR" sz="2400" dirty="0" smtClean="0"/>
          </a:p>
          <a:p>
            <a:pPr algn="r"/>
            <a:r>
              <a:rPr lang="pt-BR" sz="2400" b="1" dirty="0" smtClean="0"/>
              <a:t>Ampliar </a:t>
            </a:r>
            <a:r>
              <a:rPr lang="pt-BR" sz="2400" b="1" dirty="0" smtClean="0"/>
              <a:t>o consumo  </a:t>
            </a:r>
          </a:p>
          <a:p>
            <a:pPr algn="r"/>
            <a:r>
              <a:rPr lang="pt-BR" sz="2400" dirty="0"/>
              <a:t> </a:t>
            </a:r>
            <a:r>
              <a:rPr lang="pt-BR" sz="2400" dirty="0" smtClean="0"/>
              <a:t>  “dos que não tem acesso </a:t>
            </a:r>
            <a:r>
              <a:rPr lang="pt-BR" sz="2400" dirty="0" smtClean="0"/>
              <a:t>ao direito básico”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2324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3539</TotalTime>
  <Words>932</Words>
  <Application>Microsoft Office PowerPoint</Application>
  <PresentationFormat>Apresentação na tela (4:3)</PresentationFormat>
  <Paragraphs>272</Paragraphs>
  <Slides>26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 do Semiárido E Circulo das águas?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iron</dc:creator>
  <cp:lastModifiedBy>crea</cp:lastModifiedBy>
  <cp:revision>298</cp:revision>
  <dcterms:created xsi:type="dcterms:W3CDTF">2016-02-21T11:46:50Z</dcterms:created>
  <dcterms:modified xsi:type="dcterms:W3CDTF">2017-10-20T13:39:24Z</dcterms:modified>
</cp:coreProperties>
</file>